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9" r:id="rId2"/>
    <p:sldId id="267" r:id="rId3"/>
    <p:sldId id="264" r:id="rId4"/>
    <p:sldId id="260" r:id="rId5"/>
    <p:sldId id="261" r:id="rId6"/>
    <p:sldId id="266" r:id="rId7"/>
    <p:sldId id="265" r:id="rId8"/>
    <p:sldId id="257" r:id="rId9"/>
    <p:sldId id="25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76" d="100"/>
          <a:sy n="176" d="100"/>
        </p:scale>
        <p:origin x="55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19E704-190F-4B7C-BF1B-9E51D0FC7326}" type="datetimeFigureOut">
              <a:rPr lang="en-US" smtClean="0"/>
              <a:t>4/1/2016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05E375-F9B2-4002-8BBA-50A086751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686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007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153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766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272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465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850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74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235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F6EE3-54D6-4E66-9717-B6EA0F6989B3}" type="datetimeFigureOut">
              <a:rPr lang="en-US" smtClean="0"/>
              <a:t>4/1/2016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0A72A-95D4-4A9D-8E1D-E8AAAC689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990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F6EE3-54D6-4E66-9717-B6EA0F6989B3}" type="datetimeFigureOut">
              <a:rPr lang="en-US" smtClean="0"/>
              <a:t>4/1/2016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0A72A-95D4-4A9D-8E1D-E8AAAC689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428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F6EE3-54D6-4E66-9717-B6EA0F6989B3}" type="datetimeFigureOut">
              <a:rPr lang="en-US" smtClean="0"/>
              <a:t>4/1/2016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0A72A-95D4-4A9D-8E1D-E8AAAC689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385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15601" y="153100"/>
            <a:ext cx="11360799" cy="817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32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15601" y="1562233"/>
            <a:ext cx="5333199" cy="4529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867"/>
            </a:lvl1pPr>
            <a:lvl2pPr>
              <a:spcBef>
                <a:spcPts val="0"/>
              </a:spcBef>
              <a:buSzPct val="100000"/>
              <a:defRPr sz="1600"/>
            </a:lvl2pPr>
            <a:lvl3pPr>
              <a:spcBef>
                <a:spcPts val="0"/>
              </a:spcBef>
              <a:buSzPct val="100000"/>
              <a:defRPr sz="1600"/>
            </a:lvl3pPr>
            <a:lvl4pPr>
              <a:spcBef>
                <a:spcPts val="0"/>
              </a:spcBef>
              <a:buSzPct val="100000"/>
              <a:defRPr sz="1600"/>
            </a:lvl4pPr>
            <a:lvl5pPr>
              <a:spcBef>
                <a:spcPts val="0"/>
              </a:spcBef>
              <a:buSzPct val="100000"/>
              <a:defRPr sz="1600"/>
            </a:lvl5pPr>
            <a:lvl6pPr>
              <a:spcBef>
                <a:spcPts val="0"/>
              </a:spcBef>
              <a:buSzPct val="100000"/>
              <a:defRPr sz="1600"/>
            </a:lvl6pPr>
            <a:lvl7pPr>
              <a:spcBef>
                <a:spcPts val="0"/>
              </a:spcBef>
              <a:buSzPct val="100000"/>
              <a:defRPr sz="1600"/>
            </a:lvl7pPr>
            <a:lvl8pPr>
              <a:spcBef>
                <a:spcPts val="0"/>
              </a:spcBef>
              <a:buSzPct val="100000"/>
              <a:defRPr sz="1600"/>
            </a:lvl8pPr>
            <a:lvl9pPr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6443201" y="1562233"/>
            <a:ext cx="5333199" cy="4529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867"/>
            </a:lvl1pPr>
            <a:lvl2pPr>
              <a:spcBef>
                <a:spcPts val="0"/>
              </a:spcBef>
              <a:buSzPct val="100000"/>
              <a:defRPr sz="1600"/>
            </a:lvl2pPr>
            <a:lvl3pPr>
              <a:spcBef>
                <a:spcPts val="0"/>
              </a:spcBef>
              <a:buSzPct val="100000"/>
              <a:defRPr sz="1600"/>
            </a:lvl3pPr>
            <a:lvl4pPr>
              <a:spcBef>
                <a:spcPts val="0"/>
              </a:spcBef>
              <a:buSzPct val="100000"/>
              <a:defRPr sz="1600"/>
            </a:lvl4pPr>
            <a:lvl5pPr>
              <a:spcBef>
                <a:spcPts val="0"/>
              </a:spcBef>
              <a:buSzPct val="100000"/>
              <a:defRPr sz="1600"/>
            </a:lvl5pPr>
            <a:lvl6pPr>
              <a:spcBef>
                <a:spcPts val="0"/>
              </a:spcBef>
              <a:buSzPct val="100000"/>
              <a:defRPr sz="1600"/>
            </a:lvl6pPr>
            <a:lvl7pPr>
              <a:spcBef>
                <a:spcPts val="0"/>
              </a:spcBef>
              <a:buSzPct val="100000"/>
              <a:defRPr sz="1600"/>
            </a:lvl7pPr>
            <a:lvl8pPr>
              <a:spcBef>
                <a:spcPts val="0"/>
              </a:spcBef>
              <a:buSzPct val="100000"/>
              <a:defRPr sz="1600"/>
            </a:lvl8pPr>
            <a:lvl9pPr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84627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F6EE3-54D6-4E66-9717-B6EA0F6989B3}" type="datetimeFigureOut">
              <a:rPr lang="en-US" smtClean="0"/>
              <a:t>4/1/2016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0A72A-95D4-4A9D-8E1D-E8AAAC689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346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F6EE3-54D6-4E66-9717-B6EA0F6989B3}" type="datetimeFigureOut">
              <a:rPr lang="en-US" smtClean="0"/>
              <a:t>4/1/2016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0A72A-95D4-4A9D-8E1D-E8AAAC689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664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F6EE3-54D6-4E66-9717-B6EA0F6989B3}" type="datetimeFigureOut">
              <a:rPr lang="en-US" smtClean="0"/>
              <a:t>4/1/2016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0A72A-95D4-4A9D-8E1D-E8AAAC689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02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F6EE3-54D6-4E66-9717-B6EA0F6989B3}" type="datetimeFigureOut">
              <a:rPr lang="en-US" smtClean="0"/>
              <a:t>4/1/2016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0A72A-95D4-4A9D-8E1D-E8AAAC689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673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F6EE3-54D6-4E66-9717-B6EA0F6989B3}" type="datetimeFigureOut">
              <a:rPr lang="en-US" smtClean="0"/>
              <a:t>4/1/2016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0A72A-95D4-4A9D-8E1D-E8AAAC689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71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F6EE3-54D6-4E66-9717-B6EA0F6989B3}" type="datetimeFigureOut">
              <a:rPr lang="en-US" smtClean="0"/>
              <a:t>4/1/2016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0A72A-95D4-4A9D-8E1D-E8AAAC689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612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F6EE3-54D6-4E66-9717-B6EA0F6989B3}" type="datetimeFigureOut">
              <a:rPr lang="en-US" smtClean="0"/>
              <a:t>4/1/2016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0A72A-95D4-4A9D-8E1D-E8AAAC689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068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F6EE3-54D6-4E66-9717-B6EA0F6989B3}" type="datetimeFigureOut">
              <a:rPr lang="en-US" smtClean="0"/>
              <a:t>4/1/2016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0A72A-95D4-4A9D-8E1D-E8AAAC689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02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9F6EE3-54D6-4E66-9717-B6EA0F6989B3}" type="datetimeFigureOut">
              <a:rPr lang="en-US" smtClean="0"/>
              <a:t>4/1/2016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0A72A-95D4-4A9D-8E1D-E8AAAC689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97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Ecovent </a:t>
            </a:r>
            <a:r>
              <a:rPr lang="en-US" dirty="0"/>
              <a:t>Vent Assembly Instructions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20748" y="1737825"/>
            <a:ext cx="4401297" cy="311421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Install AA Batteries, PN 102-00067, qty. 4 into completed Battery Pack.  Note the negative and positive orientation on the Battery Pack Housing</a:t>
            </a:r>
          </a:p>
          <a:p>
            <a:pPr marL="457189" indent="-457189">
              <a:buAutoNum type="arabicPeriod" startAt="10"/>
            </a:pPr>
            <a:endParaRPr lang="en-US" dirty="0"/>
          </a:p>
        </p:txBody>
      </p:sp>
      <p:sp>
        <p:nvSpPr>
          <p:cNvPr id="58" name="Slide Number Placeholder 5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</a:t>
            </a:fld>
            <a:endParaRPr lang="en"/>
          </a:p>
        </p:txBody>
      </p:sp>
      <p:sp>
        <p:nvSpPr>
          <p:cNvPr id="26" name="TextBox 25"/>
          <p:cNvSpPr txBox="1"/>
          <p:nvPr/>
        </p:nvSpPr>
        <p:spPr>
          <a:xfrm>
            <a:off x="415601" y="1276160"/>
            <a:ext cx="4360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+mj-lt"/>
                <a:ea typeface="Old Standard TT" panose="020B0604020202020204" charset="0"/>
                <a:cs typeface="Old Standard TT" panose="020B0604020202020204" charset="0"/>
              </a:rPr>
              <a:t>Battery Pack Assembly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35007" y="5522192"/>
            <a:ext cx="3009900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dirty="0">
                <a:latin typeface="Old Standard TT" panose="020B0604020202020204" charset="0"/>
                <a:ea typeface="Old Standard TT" panose="020B0604020202020204" charset="0"/>
                <a:cs typeface="Old Standard TT" panose="020B0604020202020204" charset="0"/>
              </a:rPr>
              <a:t>AA BATTERY</a:t>
            </a:r>
          </a:p>
          <a:p>
            <a:pPr algn="ctr"/>
            <a:r>
              <a:rPr lang="en-US" sz="1333" dirty="0">
                <a:latin typeface="Old Standard TT" panose="020B0604020202020204" charset="0"/>
                <a:ea typeface="Old Standard TT" panose="020B0604020202020204" charset="0"/>
                <a:cs typeface="Old Standard TT" panose="020B0604020202020204" charset="0"/>
              </a:rPr>
              <a:t>( PN 102-00067 ), qty. 4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t="22963" r="7639" b="14074"/>
          <a:stretch/>
        </p:blipFill>
        <p:spPr>
          <a:xfrm>
            <a:off x="1086969" y="4291043"/>
            <a:ext cx="2705975" cy="12191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9" r="21993"/>
          <a:stretch/>
        </p:blipFill>
        <p:spPr>
          <a:xfrm>
            <a:off x="8116665" y="1513594"/>
            <a:ext cx="2846480" cy="25570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4" t="6666" r="14306" b="8148"/>
          <a:stretch/>
        </p:blipFill>
        <p:spPr>
          <a:xfrm>
            <a:off x="7391597" y="4459531"/>
            <a:ext cx="2721247" cy="2219456"/>
          </a:xfrm>
          <a:prstGeom prst="rect">
            <a:avLst/>
          </a:prstGeom>
        </p:spPr>
      </p:pic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6082817" y="1506993"/>
            <a:ext cx="1445743" cy="2570209"/>
            <a:chOff x="4562113" y="1130244"/>
            <a:chExt cx="1021710" cy="181637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2113" y="1130244"/>
              <a:ext cx="1021710" cy="1816373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5255649" y="1441925"/>
              <a:ext cx="235559" cy="326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+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255649" y="2089121"/>
              <a:ext cx="235559" cy="326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+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276792" y="1716784"/>
              <a:ext cx="235559" cy="326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251472" y="2363980"/>
              <a:ext cx="235559" cy="326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-</a:t>
              </a:r>
            </a:p>
          </p:txBody>
        </p:sp>
      </p:grpSp>
      <p:cxnSp>
        <p:nvCxnSpPr>
          <p:cNvPr id="16" name="Straight Arrow Connector 15"/>
          <p:cNvCxnSpPr>
            <a:endCxn id="9" idx="1"/>
          </p:cNvCxnSpPr>
          <p:nvPr/>
        </p:nvCxnSpPr>
        <p:spPr>
          <a:xfrm>
            <a:off x="7640321" y="2773680"/>
            <a:ext cx="4763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9" idx="3"/>
            <a:endCxn id="12" idx="1"/>
          </p:cNvCxnSpPr>
          <p:nvPr/>
        </p:nvCxnSpPr>
        <p:spPr>
          <a:xfrm flipH="1">
            <a:off x="7391596" y="2792098"/>
            <a:ext cx="3571549" cy="2777161"/>
          </a:xfrm>
          <a:prstGeom prst="bentConnector5">
            <a:avLst>
              <a:gd name="adj1" fmla="val -8534"/>
              <a:gd name="adj2" fmla="val 53039"/>
              <a:gd name="adj3" fmla="val 12560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2221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for 8 magnets and 8 screws</a:t>
            </a:r>
          </a:p>
        </p:txBody>
      </p:sp>
      <p:sp>
        <p:nvSpPr>
          <p:cNvPr id="58" name="Slide Number Placeholder 5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2" y="1562233"/>
            <a:ext cx="3769588" cy="4529600"/>
          </a:xfrm>
        </p:spPr>
        <p:txBody>
          <a:bodyPr/>
          <a:lstStyle/>
          <a:p>
            <a:pPr marL="0" indent="0">
              <a:buNone/>
              <a:tabLst>
                <a:tab pos="450839" algn="l"/>
              </a:tabLst>
            </a:pPr>
            <a:r>
              <a:rPr lang="en-US" dirty="0"/>
              <a:t>Install Vent Frame and Faceplate Cover.  The magnetic force will hold these parts onto the vent.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0" b="23457"/>
          <a:stretch/>
        </p:blipFill>
        <p:spPr>
          <a:xfrm flipH="1">
            <a:off x="4454447" y="1552745"/>
            <a:ext cx="2116927" cy="25182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" t="16543" r="-439" b="15308"/>
          <a:stretch/>
        </p:blipFill>
        <p:spPr>
          <a:xfrm flipH="1">
            <a:off x="7234756" y="1552748"/>
            <a:ext cx="2078577" cy="2518241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5" idx="1"/>
            <a:endCxn id="6" idx="3"/>
          </p:cNvCxnSpPr>
          <p:nvPr/>
        </p:nvCxnSpPr>
        <p:spPr>
          <a:xfrm>
            <a:off x="6571374" y="2811868"/>
            <a:ext cx="6633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54448" y="4070989"/>
            <a:ext cx="1313521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dirty="0">
                <a:latin typeface="Old Standard TT" panose="020B0604020202020204" charset="0"/>
                <a:ea typeface="Old Standard TT" panose="020B0604020202020204" charset="0"/>
                <a:cs typeface="Old Standard TT" panose="020B0604020202020204" charset="0"/>
              </a:rPr>
              <a:t>Install Frame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" b="13570"/>
          <a:stretch/>
        </p:blipFill>
        <p:spPr>
          <a:xfrm rot="16200000">
            <a:off x="4156305" y="3991639"/>
            <a:ext cx="1909803" cy="292553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648442" y="6425084"/>
            <a:ext cx="2119527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dirty="0">
                <a:latin typeface="Old Standard TT" panose="020B0604020202020204" charset="0"/>
                <a:ea typeface="Old Standard TT" panose="020B0604020202020204" charset="0"/>
                <a:cs typeface="Old Standard TT" panose="020B0604020202020204" charset="0"/>
              </a:rPr>
              <a:t>Install Faceplate Cover</a:t>
            </a:r>
          </a:p>
        </p:txBody>
      </p:sp>
      <p:cxnSp>
        <p:nvCxnSpPr>
          <p:cNvPr id="24" name="Straight Arrow Connector 23"/>
          <p:cNvCxnSpPr>
            <a:stCxn id="11" idx="2"/>
            <a:endCxn id="15" idx="1"/>
          </p:cNvCxnSpPr>
          <p:nvPr/>
        </p:nvCxnSpPr>
        <p:spPr>
          <a:xfrm>
            <a:off x="6573973" y="5454405"/>
            <a:ext cx="6928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2" t="7407" r="5695" b="8642"/>
          <a:stretch/>
        </p:blipFill>
        <p:spPr>
          <a:xfrm>
            <a:off x="7266843" y="4483729"/>
            <a:ext cx="3528695" cy="194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700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lide Number Placeholder 5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850109"/>
            <a:ext cx="4136557" cy="4529600"/>
          </a:xfrm>
        </p:spPr>
        <p:txBody>
          <a:bodyPr/>
          <a:lstStyle/>
          <a:p>
            <a:pPr marL="0" indent="0">
              <a:buNone/>
              <a:tabLst>
                <a:tab pos="450839" algn="l"/>
              </a:tabLst>
            </a:pPr>
            <a:r>
              <a:rPr lang="en-US" dirty="0"/>
              <a:t>Install Battery Pack Orientation Arrow Label As Shown.</a:t>
            </a:r>
          </a:p>
          <a:p>
            <a:pPr marL="457189" indent="-457189">
              <a:buAutoNum type="arabicPeriod" startAt="21"/>
              <a:tabLst>
                <a:tab pos="450839" algn="l"/>
              </a:tabLst>
            </a:pPr>
            <a:endParaRPr lang="en-US" dirty="0"/>
          </a:p>
          <a:p>
            <a:pPr marL="457189" indent="-457189">
              <a:buAutoNum type="arabicPeriod" startAt="21"/>
              <a:tabLst>
                <a:tab pos="450839" algn="l"/>
              </a:tabLst>
            </a:pP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15600" y="1338076"/>
            <a:ext cx="4649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+mj-lt"/>
                <a:ea typeface="Old Standard TT" panose="020B0604020202020204" charset="0"/>
                <a:cs typeface="Old Standard TT" panose="020B0604020202020204" charset="0"/>
              </a:rPr>
              <a:t>Vent Assembly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8"/>
          <a:stretch/>
        </p:blipFill>
        <p:spPr>
          <a:xfrm>
            <a:off x="4826000" y="1562233"/>
            <a:ext cx="3202224" cy="21260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b="8889"/>
          <a:stretch/>
        </p:blipFill>
        <p:spPr>
          <a:xfrm>
            <a:off x="8432907" y="1562233"/>
            <a:ext cx="3595300" cy="2126067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6" idx="3"/>
            <a:endCxn id="7" idx="1"/>
          </p:cNvCxnSpPr>
          <p:nvPr/>
        </p:nvCxnSpPr>
        <p:spPr>
          <a:xfrm>
            <a:off x="8028224" y="2625267"/>
            <a:ext cx="4046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971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15601" y="1742265"/>
            <a:ext cx="3861276" cy="161741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Snap the </a:t>
            </a:r>
            <a:r>
              <a:rPr lang="en-US" dirty="0">
                <a:latin typeface="Old Standard TT" panose="020B0604020202020204" charset="0"/>
                <a:ea typeface="Old Standard TT" panose="020B0604020202020204" charset="0"/>
                <a:cs typeface="Old Standard TT" panose="020B0604020202020204" charset="0"/>
              </a:rPr>
              <a:t>Cable, Vent Battery Power</a:t>
            </a:r>
            <a:r>
              <a:rPr lang="en-US" dirty="0"/>
              <a:t>, PN 801-00033 into the connector on the Battery Cable PCA, PN 701-00015</a:t>
            </a:r>
          </a:p>
          <a:p>
            <a:endParaRPr lang="en-US" dirty="0"/>
          </a:p>
        </p:txBody>
      </p:sp>
      <p:sp>
        <p:nvSpPr>
          <p:cNvPr id="58" name="Slide Number Placeholder 5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sp>
        <p:nvSpPr>
          <p:cNvPr id="26" name="TextBox 25"/>
          <p:cNvSpPr txBox="1"/>
          <p:nvPr/>
        </p:nvSpPr>
        <p:spPr>
          <a:xfrm>
            <a:off x="415600" y="1338076"/>
            <a:ext cx="4649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+mj-lt"/>
                <a:ea typeface="Old Standard TT" panose="020B0604020202020204" charset="0"/>
                <a:cs typeface="Old Standard TT" panose="020B0604020202020204" charset="0"/>
              </a:rPr>
              <a:t>Vent Assembly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88465" y="6279129"/>
            <a:ext cx="408841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dirty="0">
                <a:latin typeface="Old Standard TT" panose="020B0604020202020204" charset="0"/>
                <a:ea typeface="Old Standard TT" panose="020B0604020202020204" charset="0"/>
                <a:cs typeface="Old Standard TT" panose="020B0604020202020204" charset="0"/>
              </a:rPr>
              <a:t>Battery Connector PCA</a:t>
            </a:r>
          </a:p>
          <a:p>
            <a:pPr algn="ctr"/>
            <a:r>
              <a:rPr lang="en-US" sz="1333" dirty="0">
                <a:latin typeface="Old Standard TT" panose="020B0604020202020204" charset="0"/>
                <a:ea typeface="Old Standard TT" panose="020B0604020202020204" charset="0"/>
                <a:cs typeface="Old Standard TT" panose="020B0604020202020204" charset="0"/>
              </a:rPr>
              <a:t>( PN 701-00015 )</a:t>
            </a:r>
          </a:p>
        </p:txBody>
      </p:sp>
      <p:cxnSp>
        <p:nvCxnSpPr>
          <p:cNvPr id="23" name="Straight Arrow Connector 22"/>
          <p:cNvCxnSpPr>
            <a:stCxn id="24" idx="2"/>
            <a:endCxn id="13" idx="0"/>
          </p:cNvCxnSpPr>
          <p:nvPr/>
        </p:nvCxnSpPr>
        <p:spPr>
          <a:xfrm>
            <a:off x="6795685" y="3566683"/>
            <a:ext cx="0" cy="542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3" idx="2"/>
            <a:endCxn id="7" idx="0"/>
          </p:cNvCxnSpPr>
          <p:nvPr/>
        </p:nvCxnSpPr>
        <p:spPr>
          <a:xfrm rot="5400000" flipH="1" flipV="1">
            <a:off x="7459764" y="2515569"/>
            <a:ext cx="2485677" cy="3813836"/>
          </a:xfrm>
          <a:prstGeom prst="bentConnector5">
            <a:avLst>
              <a:gd name="adj1" fmla="val -12262"/>
              <a:gd name="adj2" fmla="val 53187"/>
              <a:gd name="adj3" fmla="val 11226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t="35799" r="25070" b="36926"/>
          <a:stretch/>
        </p:blipFill>
        <p:spPr>
          <a:xfrm>
            <a:off x="703375" y="4274454"/>
            <a:ext cx="3243757" cy="9485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81" t="22481" r="33412" b="24673"/>
          <a:stretch/>
        </p:blipFill>
        <p:spPr>
          <a:xfrm rot="16200000">
            <a:off x="1802069" y="4072555"/>
            <a:ext cx="1046375" cy="32437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2" t="13151" r="21644" b="34490"/>
          <a:stretch/>
        </p:blipFill>
        <p:spPr>
          <a:xfrm>
            <a:off x="9162891" y="3179649"/>
            <a:ext cx="2893260" cy="14466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6" t="36043" r="7124" b="42282"/>
          <a:stretch/>
        </p:blipFill>
        <p:spPr>
          <a:xfrm>
            <a:off x="454818" y="3158895"/>
            <a:ext cx="3729831" cy="5655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4" r="31781" b="48859"/>
          <a:stretch/>
        </p:blipFill>
        <p:spPr>
          <a:xfrm>
            <a:off x="5105987" y="4109024"/>
            <a:ext cx="3379397" cy="155630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t="35799" r="25070" b="36926"/>
          <a:stretch/>
        </p:blipFill>
        <p:spPr>
          <a:xfrm>
            <a:off x="5271685" y="2675363"/>
            <a:ext cx="3048000" cy="8913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6" t="36043" r="7124" b="42282"/>
          <a:stretch/>
        </p:blipFill>
        <p:spPr>
          <a:xfrm>
            <a:off x="5271685" y="1596666"/>
            <a:ext cx="3048000" cy="46213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561865" y="2238411"/>
            <a:ext cx="467640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dirty="0">
                <a:latin typeface="Old Standard TT" panose="020B0604020202020204" charset="0"/>
                <a:ea typeface="Old Standard TT" panose="020B0604020202020204" charset="0"/>
                <a:cs typeface="Old Standard TT" panose="020B0604020202020204" charset="0"/>
              </a:rPr>
              <a:t>+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88465" y="3768974"/>
            <a:ext cx="408841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dirty="0">
                <a:latin typeface="Old Standard TT" panose="020B0604020202020204" charset="0"/>
                <a:ea typeface="Old Standard TT" panose="020B0604020202020204" charset="0"/>
                <a:cs typeface="Old Standard TT" panose="020B0604020202020204" charset="0"/>
              </a:rPr>
              <a:t>Cable, Vent Battery Power</a:t>
            </a:r>
          </a:p>
          <a:p>
            <a:pPr algn="ctr"/>
            <a:r>
              <a:rPr lang="en-US" sz="1333" dirty="0">
                <a:latin typeface="Old Standard TT" panose="020B0604020202020204" charset="0"/>
                <a:ea typeface="Old Standard TT" panose="020B0604020202020204" charset="0"/>
                <a:cs typeface="Old Standard TT" panose="020B0604020202020204" charset="0"/>
              </a:rPr>
              <a:t>( PN 801-00033 )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314496" y="4801914"/>
            <a:ext cx="2713713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dirty="0">
                <a:latin typeface="Old Standard TT" panose="020B0604020202020204" charset="0"/>
                <a:ea typeface="Old Standard TT" panose="020B0604020202020204" charset="0"/>
                <a:cs typeface="Old Standard TT" panose="020B0604020202020204" charset="0"/>
              </a:rPr>
              <a:t>Set aside for later assembly</a:t>
            </a:r>
          </a:p>
        </p:txBody>
      </p:sp>
    </p:spTree>
    <p:extLst>
      <p:ext uri="{BB962C8B-B14F-4D97-AF65-F5344CB8AC3E}">
        <p14:creationId xmlns:p14="http://schemas.microsoft.com/office/powerpoint/2010/main" val="625061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lide Number Placeholder 5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4341" y="1784613"/>
            <a:ext cx="4649289" cy="4529600"/>
          </a:xfrm>
        </p:spPr>
        <p:txBody>
          <a:bodyPr/>
          <a:lstStyle/>
          <a:p>
            <a:pPr marL="0" indent="0">
              <a:buNone/>
              <a:tabLst>
                <a:tab pos="450839" algn="l"/>
              </a:tabLst>
            </a:pPr>
            <a:r>
              <a:rPr lang="en-US" dirty="0"/>
              <a:t>Install the Battery PCA &amp; Battery Cable Assembly into the </a:t>
            </a:r>
            <a:r>
              <a:rPr lang="en-US" dirty="0" err="1"/>
              <a:t>Balljoint</a:t>
            </a:r>
            <a:r>
              <a:rPr lang="en-US" dirty="0"/>
              <a:t> Faceplate Wall/Ceiling &amp; Faceplate Extension Assembly as shown.</a:t>
            </a:r>
          </a:p>
          <a:p>
            <a:pPr>
              <a:tabLst>
                <a:tab pos="450839" algn="l"/>
              </a:tabLst>
            </a:pPr>
            <a:r>
              <a:rPr lang="en-US" dirty="0"/>
              <a:t>	Ensure the snaps (2 places) engage 	with the Battery PCA</a:t>
            </a:r>
          </a:p>
          <a:p>
            <a:pPr marL="457189" indent="-457189">
              <a:buAutoNum type="arabicPeriod" startAt="19"/>
              <a:tabLst>
                <a:tab pos="450839" algn="l"/>
              </a:tabLst>
            </a:pP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15600" y="1338076"/>
            <a:ext cx="4649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+mj-lt"/>
                <a:ea typeface="Old Standard TT" panose="020B0604020202020204" charset="0"/>
                <a:cs typeface="Old Standard TT" panose="020B0604020202020204" charset="0"/>
              </a:rPr>
              <a:t>Vent Assembly</a:t>
            </a:r>
          </a:p>
        </p:txBody>
      </p:sp>
      <p:grpSp>
        <p:nvGrpSpPr>
          <p:cNvPr id="18" name="Group 17"/>
          <p:cNvGrpSpPr>
            <a:grpSpLocks noChangeAspect="1"/>
          </p:cNvGrpSpPr>
          <p:nvPr/>
        </p:nvGrpSpPr>
        <p:grpSpPr>
          <a:xfrm>
            <a:off x="275866" y="4550619"/>
            <a:ext cx="5284437" cy="2014882"/>
            <a:chOff x="310416" y="3008017"/>
            <a:chExt cx="4985046" cy="1900728"/>
          </a:xfrm>
        </p:grpSpPr>
        <p:sp>
          <p:nvSpPr>
            <p:cNvPr id="13" name="TextBox 12"/>
            <p:cNvSpPr txBox="1"/>
            <p:nvPr/>
          </p:nvSpPr>
          <p:spPr>
            <a:xfrm>
              <a:off x="310416" y="4434645"/>
              <a:ext cx="2558044" cy="47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33" dirty="0" err="1">
                  <a:latin typeface="Old Standard TT" panose="020B0604020202020204" charset="0"/>
                  <a:ea typeface="Old Standard TT" panose="020B0604020202020204" charset="0"/>
                  <a:cs typeface="Old Standard TT" panose="020B0604020202020204" charset="0"/>
                </a:rPr>
                <a:t>Balljoint</a:t>
              </a:r>
              <a:r>
                <a:rPr lang="en-US" sz="1333" dirty="0">
                  <a:latin typeface="Old Standard TT" panose="020B0604020202020204" charset="0"/>
                  <a:ea typeface="Old Standard TT" panose="020B0604020202020204" charset="0"/>
                  <a:cs typeface="Old Standard TT" panose="020B0604020202020204" charset="0"/>
                </a:rPr>
                <a:t> Faceplate Wall/Ceiling &amp; Faceplate Extension Assembly 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70"/>
            <a:stretch/>
          </p:blipFill>
          <p:spPr>
            <a:xfrm>
              <a:off x="413515" y="3008017"/>
              <a:ext cx="2351846" cy="142662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52" t="13151" r="21644" b="34490"/>
            <a:stretch/>
          </p:blipFill>
          <p:spPr>
            <a:xfrm>
              <a:off x="2931467" y="3265612"/>
              <a:ext cx="2169945" cy="1084973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2737418" y="4434644"/>
              <a:ext cx="2558044" cy="47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33" dirty="0">
                  <a:latin typeface="Old Standard TT" panose="020B0604020202020204" charset="0"/>
                  <a:ea typeface="Old Standard TT" panose="020B0604020202020204" charset="0"/>
                  <a:cs typeface="Old Standard TT" panose="020B0604020202020204" charset="0"/>
                </a:rPr>
                <a:t>Battery PCA &amp; Battery Cable Assembly 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4" t="2679" r="8493" b="9650"/>
          <a:stretch/>
        </p:blipFill>
        <p:spPr>
          <a:xfrm>
            <a:off x="5730241" y="1562233"/>
            <a:ext cx="2660751" cy="18420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5" t="5357" r="2602" b="18417"/>
          <a:stretch/>
        </p:blipFill>
        <p:spPr>
          <a:xfrm>
            <a:off x="8867872" y="1562233"/>
            <a:ext cx="3160337" cy="1842059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stCxn id="5" idx="3"/>
            <a:endCxn id="6" idx="1"/>
          </p:cNvCxnSpPr>
          <p:nvPr/>
        </p:nvCxnSpPr>
        <p:spPr>
          <a:xfrm>
            <a:off x="8390991" y="2483263"/>
            <a:ext cx="476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4" t="8051" r="7923" b="28889"/>
          <a:stretch/>
        </p:blipFill>
        <p:spPr>
          <a:xfrm>
            <a:off x="6248885" y="3784030"/>
            <a:ext cx="2660751" cy="1163305"/>
          </a:xfrm>
          <a:prstGeom prst="rect">
            <a:avLst/>
          </a:prstGeom>
        </p:spPr>
      </p:pic>
      <p:cxnSp>
        <p:nvCxnSpPr>
          <p:cNvPr id="21" name="Elbow Connector 20"/>
          <p:cNvCxnSpPr>
            <a:stCxn id="6" idx="3"/>
            <a:endCxn id="19" idx="1"/>
          </p:cNvCxnSpPr>
          <p:nvPr/>
        </p:nvCxnSpPr>
        <p:spPr>
          <a:xfrm flipH="1">
            <a:off x="6248885" y="2483263"/>
            <a:ext cx="5779324" cy="1882420"/>
          </a:xfrm>
          <a:prstGeom prst="bentConnector5">
            <a:avLst>
              <a:gd name="adj1" fmla="val -5274"/>
              <a:gd name="adj2" fmla="val 59014"/>
              <a:gd name="adj3" fmla="val 10527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8" t="18113" r="13774" b="26876"/>
          <a:stretch/>
        </p:blipFill>
        <p:spPr>
          <a:xfrm>
            <a:off x="9148076" y="3784030"/>
            <a:ext cx="2425917" cy="116330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2" t="8721" b="14465"/>
          <a:stretch/>
        </p:blipFill>
        <p:spPr>
          <a:xfrm>
            <a:off x="7418275" y="5196570"/>
            <a:ext cx="2899192" cy="140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960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lide Number Placeholder 5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0075" y="1880213"/>
            <a:ext cx="3769588" cy="4529600"/>
          </a:xfrm>
        </p:spPr>
        <p:txBody>
          <a:bodyPr/>
          <a:lstStyle/>
          <a:p>
            <a:pPr marL="0" indent="0">
              <a:buNone/>
              <a:tabLst>
                <a:tab pos="450839" algn="l"/>
              </a:tabLst>
            </a:pPr>
            <a:r>
              <a:rPr lang="en-US" dirty="0"/>
              <a:t>Gently pull excess cable through the vent so that the cable is flush to housing.</a:t>
            </a:r>
          </a:p>
          <a:p>
            <a:pPr marL="457189" indent="-457189">
              <a:buAutoNum type="arabicPeriod" startAt="26"/>
              <a:tabLst>
                <a:tab pos="450839" algn="l"/>
              </a:tabLst>
            </a:pP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02768" y="1194624"/>
            <a:ext cx="4649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+mj-lt"/>
                <a:ea typeface="Old Standard TT" panose="020B0604020202020204" charset="0"/>
                <a:cs typeface="Old Standard TT" panose="020B0604020202020204" charset="0"/>
              </a:rPr>
              <a:t>Vent Assembly</a:t>
            </a:r>
          </a:p>
        </p:txBody>
      </p:sp>
      <p:cxnSp>
        <p:nvCxnSpPr>
          <p:cNvPr id="16" name="Elbow Connector 15"/>
          <p:cNvCxnSpPr>
            <a:stCxn id="20" idx="3"/>
            <a:endCxn id="32" idx="1"/>
          </p:cNvCxnSpPr>
          <p:nvPr/>
        </p:nvCxnSpPr>
        <p:spPr>
          <a:xfrm flipH="1">
            <a:off x="5918928" y="2508838"/>
            <a:ext cx="5384320" cy="2783575"/>
          </a:xfrm>
          <a:prstGeom prst="bentConnector5">
            <a:avLst>
              <a:gd name="adj1" fmla="val -5661"/>
              <a:gd name="adj2" fmla="val 51871"/>
              <a:gd name="adj3" fmla="val 10566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" idx="3"/>
            <a:endCxn id="20" idx="1"/>
          </p:cNvCxnSpPr>
          <p:nvPr/>
        </p:nvCxnSpPr>
        <p:spPr>
          <a:xfrm>
            <a:off x="7794648" y="2508837"/>
            <a:ext cx="4711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265" y="1558105"/>
            <a:ext cx="3380383" cy="190146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360820" y="3471576"/>
            <a:ext cx="1313521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dirty="0">
                <a:latin typeface="Old Standard TT" panose="020B0604020202020204" charset="0"/>
                <a:ea typeface="Old Standard TT" panose="020B0604020202020204" charset="0"/>
                <a:cs typeface="Old Standard TT" panose="020B0604020202020204" charset="0"/>
              </a:rPr>
              <a:t>Excess Cable</a:t>
            </a:r>
          </a:p>
        </p:txBody>
      </p:sp>
      <p:cxnSp>
        <p:nvCxnSpPr>
          <p:cNvPr id="19" name="Straight Arrow Connector 18"/>
          <p:cNvCxnSpPr>
            <a:stCxn id="17" idx="3"/>
          </p:cNvCxnSpPr>
          <p:nvPr/>
        </p:nvCxnSpPr>
        <p:spPr>
          <a:xfrm flipH="1" flipV="1">
            <a:off x="5263096" y="3056228"/>
            <a:ext cx="411245" cy="5640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1" t="21446" r="13333" b="5749"/>
          <a:stretch/>
        </p:blipFill>
        <p:spPr>
          <a:xfrm>
            <a:off x="8265824" y="1521866"/>
            <a:ext cx="3037424" cy="197394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265824" y="3545862"/>
            <a:ext cx="2861795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dirty="0">
                <a:latin typeface="Old Standard TT" panose="020B0604020202020204" charset="0"/>
                <a:ea typeface="Old Standard TT" panose="020B0604020202020204" charset="0"/>
                <a:cs typeface="Old Standard TT" panose="020B0604020202020204" charset="0"/>
              </a:rPr>
              <a:t>Gently pull in direction shown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9236076" y="2787243"/>
            <a:ext cx="307977" cy="6100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928" y="4104802"/>
            <a:ext cx="4222613" cy="237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764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lide Number Placeholder 5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2" y="1737338"/>
            <a:ext cx="4136557" cy="4529600"/>
          </a:xfrm>
        </p:spPr>
        <p:txBody>
          <a:bodyPr/>
          <a:lstStyle/>
          <a:p>
            <a:pPr marL="0" indent="0">
              <a:buNone/>
              <a:tabLst>
                <a:tab pos="450839" algn="l"/>
              </a:tabLst>
            </a:pPr>
            <a:r>
              <a:rPr lang="en-US" dirty="0"/>
              <a:t>Flip Vent over.  Install Pressure Sensor PCA by snapping Pressure Sensor Cable into Connector</a:t>
            </a:r>
          </a:p>
          <a:p>
            <a:pPr>
              <a:tabLst>
                <a:tab pos="450839" algn="l"/>
              </a:tabLst>
            </a:pPr>
            <a:r>
              <a:rPr lang="en-US" dirty="0"/>
              <a:t>	Gently press Pressure Sensor 	PCA into its mounting position 	on the Outer Box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5600" y="1338076"/>
            <a:ext cx="4649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+mj-lt"/>
                <a:ea typeface="Old Standard TT" panose="020B0604020202020204" charset="0"/>
                <a:cs typeface="Old Standard TT" panose="020B0604020202020204" charset="0"/>
              </a:rPr>
              <a:t>Vent Assembly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90121" y="6208942"/>
            <a:ext cx="238011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dirty="0">
                <a:latin typeface="Old Standard TT" panose="020B0604020202020204" charset="0"/>
                <a:ea typeface="Old Standard TT" panose="020B0604020202020204" charset="0"/>
                <a:cs typeface="Old Standard TT" panose="020B0604020202020204" charset="0"/>
              </a:rPr>
              <a:t>Pressure Sensor PCA</a:t>
            </a:r>
          </a:p>
          <a:p>
            <a:pPr algn="ctr"/>
            <a:r>
              <a:rPr lang="en-US" sz="1333" dirty="0">
                <a:latin typeface="Old Standard TT" panose="020B0604020202020204" charset="0"/>
                <a:ea typeface="Old Standard TT" panose="020B0604020202020204" charset="0"/>
                <a:cs typeface="Old Standard TT" panose="020B0604020202020204" charset="0"/>
              </a:rPr>
              <a:t>( PN 701-00009 ), qty. 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53" t="37607" r="34231" b="37778"/>
          <a:stretch/>
        </p:blipFill>
        <p:spPr>
          <a:xfrm>
            <a:off x="2338946" y="5224878"/>
            <a:ext cx="1633225" cy="9186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23" t="33846" r="34616" b="42906"/>
          <a:stretch/>
        </p:blipFill>
        <p:spPr>
          <a:xfrm>
            <a:off x="666239" y="5224878"/>
            <a:ext cx="1672707" cy="9323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1" b="5749"/>
          <a:stretch/>
        </p:blipFill>
        <p:spPr>
          <a:xfrm>
            <a:off x="4552159" y="1562233"/>
            <a:ext cx="3304613" cy="18932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1" t="9594" r="13493" b="40459"/>
          <a:stretch/>
        </p:blipFill>
        <p:spPr>
          <a:xfrm>
            <a:off x="8255514" y="1715390"/>
            <a:ext cx="3406895" cy="15868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0" t="31606" r="25397" b="21269"/>
          <a:stretch/>
        </p:blipFill>
        <p:spPr>
          <a:xfrm>
            <a:off x="4552159" y="4046975"/>
            <a:ext cx="3353445" cy="1836149"/>
          </a:xfrm>
          <a:prstGeom prst="rect">
            <a:avLst/>
          </a:prstGeom>
        </p:spPr>
      </p:pic>
      <p:cxnSp>
        <p:nvCxnSpPr>
          <p:cNvPr id="16" name="Elbow Connector 15"/>
          <p:cNvCxnSpPr>
            <a:stCxn id="10" idx="3"/>
            <a:endCxn id="13" idx="1"/>
          </p:cNvCxnSpPr>
          <p:nvPr/>
        </p:nvCxnSpPr>
        <p:spPr>
          <a:xfrm flipH="1">
            <a:off x="4552160" y="2508838"/>
            <a:ext cx="7110249" cy="2456212"/>
          </a:xfrm>
          <a:prstGeom prst="bentConnector5">
            <a:avLst>
              <a:gd name="adj1" fmla="val -4287"/>
              <a:gd name="adj2" fmla="val 47463"/>
              <a:gd name="adj3" fmla="val 10428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3"/>
            <a:endCxn id="10" idx="1"/>
          </p:cNvCxnSpPr>
          <p:nvPr/>
        </p:nvCxnSpPr>
        <p:spPr>
          <a:xfrm>
            <a:off x="7856772" y="2508837"/>
            <a:ext cx="3987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464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lide Number Placeholder 5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686302"/>
            <a:ext cx="8320547" cy="2282104"/>
          </a:xfrm>
        </p:spPr>
        <p:txBody>
          <a:bodyPr/>
          <a:lstStyle/>
          <a:p>
            <a:pPr>
              <a:tabLst>
                <a:tab pos="450839" algn="l"/>
              </a:tabLst>
            </a:pPr>
            <a:r>
              <a:rPr lang="en-US" dirty="0"/>
              <a:t>	Place the Vent Pressure Sensor Cover 10 inch, PN 602-00082, onto the 	Outer Box.  Install </a:t>
            </a:r>
            <a:r>
              <a:rPr lang="en-US" dirty="0" err="1"/>
              <a:t>qty</a:t>
            </a:r>
            <a:r>
              <a:rPr lang="en-US" dirty="0"/>
              <a:t> 4 m2.5x6 flat head </a:t>
            </a:r>
            <a:r>
              <a:rPr lang="en-US" dirty="0" err="1"/>
              <a:t>scrw</a:t>
            </a:r>
            <a:r>
              <a:rPr lang="en-US" dirty="0"/>
              <a:t> (602-00019) tightened to 40 +/- 4 in oz. </a:t>
            </a:r>
          </a:p>
          <a:p>
            <a:pPr>
              <a:tabLst>
                <a:tab pos="450839" algn="l"/>
              </a:tabLst>
            </a:pPr>
            <a:r>
              <a:rPr lang="en-US" dirty="0"/>
              <a:t>Proceed to FCT2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5600" y="1338076"/>
            <a:ext cx="4649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+mj-lt"/>
                <a:ea typeface="Old Standard TT" panose="020B0604020202020204" charset="0"/>
                <a:cs typeface="Old Standard TT" panose="020B0604020202020204" charset="0"/>
              </a:rPr>
              <a:t>Vent Assembly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" t="32840" r="7084" b="47407"/>
          <a:stretch/>
        </p:blipFill>
        <p:spPr>
          <a:xfrm>
            <a:off x="8736149" y="1546787"/>
            <a:ext cx="3292060" cy="40331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182660" y="1950102"/>
            <a:ext cx="2380112" cy="707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dirty="0">
                <a:latin typeface="Old Standard TT" panose="020B0604020202020204" charset="0"/>
                <a:ea typeface="Old Standard TT" panose="020B0604020202020204" charset="0"/>
                <a:cs typeface="Old Standard TT" panose="020B0604020202020204" charset="0"/>
              </a:rPr>
              <a:t>Vent Pressure Sensor Cover 10 inch</a:t>
            </a:r>
          </a:p>
          <a:p>
            <a:pPr algn="ctr"/>
            <a:r>
              <a:rPr lang="en-US" sz="1333" dirty="0">
                <a:latin typeface="Old Standard TT" panose="020B0604020202020204" charset="0"/>
                <a:ea typeface="Old Standard TT" panose="020B0604020202020204" charset="0"/>
                <a:cs typeface="Old Standard TT" panose="020B0604020202020204" charset="0"/>
              </a:rPr>
              <a:t>( PN 602-00082 ), qty. 1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9" t="6871" r="6666" b="17693"/>
          <a:stretch/>
        </p:blipFill>
        <p:spPr>
          <a:xfrm>
            <a:off x="2251087" y="3470614"/>
            <a:ext cx="6620770" cy="323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45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lide Number Placeholder 5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732147"/>
            <a:ext cx="9744399" cy="2282104"/>
          </a:xfrm>
        </p:spPr>
        <p:txBody>
          <a:bodyPr/>
          <a:lstStyle/>
          <a:p>
            <a:pPr>
              <a:tabLst>
                <a:tab pos="450839" algn="l"/>
              </a:tabLst>
            </a:pPr>
            <a:r>
              <a:rPr lang="en-US" dirty="0"/>
              <a:t>Perform FCT 2 before this step	</a:t>
            </a:r>
          </a:p>
          <a:p>
            <a:pPr>
              <a:tabLst>
                <a:tab pos="450839" algn="l"/>
              </a:tabLst>
            </a:pPr>
            <a:r>
              <a:rPr lang="en-US" dirty="0"/>
              <a:t>Apply Vent Labels as shown.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5600" y="1338076"/>
            <a:ext cx="4649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+mj-lt"/>
                <a:ea typeface="Old Standard TT" panose="020B0604020202020204" charset="0"/>
                <a:cs typeface="Old Standard TT" panose="020B0604020202020204" charset="0"/>
              </a:rPr>
              <a:t>Vent Assembly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824" y="2314412"/>
            <a:ext cx="3552237" cy="19981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t="3951" r="22917" b="3704"/>
          <a:stretch/>
        </p:blipFill>
        <p:spPr>
          <a:xfrm>
            <a:off x="9047839" y="2314412"/>
            <a:ext cx="2527051" cy="199813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111943" y="4378771"/>
            <a:ext cx="27342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dirty="0">
                <a:latin typeface="Old Standard TT" panose="020B0604020202020204" charset="0"/>
                <a:ea typeface="Old Standard TT" panose="020B0604020202020204" charset="0"/>
                <a:cs typeface="Old Standard TT" panose="020B0604020202020204" charset="0"/>
              </a:rPr>
              <a:t>Battery Pack Cover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961" y="4864332"/>
            <a:ext cx="2896119" cy="162906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05" b="33827"/>
          <a:stretch/>
        </p:blipFill>
        <p:spPr>
          <a:xfrm>
            <a:off x="2400863" y="4883624"/>
            <a:ext cx="5233500" cy="160639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537199" y="6515727"/>
            <a:ext cx="27342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dirty="0">
                <a:latin typeface="Old Standard TT" panose="020B0604020202020204" charset="0"/>
                <a:ea typeface="Old Standard TT" panose="020B0604020202020204" charset="0"/>
                <a:cs typeface="Old Standard TT" panose="020B0604020202020204" charset="0"/>
              </a:rPr>
              <a:t>Side of Vent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03433" y="4883623"/>
            <a:ext cx="1186353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dirty="0">
                <a:latin typeface="Old Standard TT" panose="020B0604020202020204" charset="0"/>
                <a:ea typeface="Old Standard TT" panose="020B0604020202020204" charset="0"/>
                <a:cs typeface="Old Standard TT" panose="020B0604020202020204" charset="0"/>
              </a:rPr>
              <a:t>Align cutout to feature in plastic, this corner.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9814562" y="5064725"/>
            <a:ext cx="888871" cy="4115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427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267</Words>
  <Application>Microsoft Office PowerPoint</Application>
  <PresentationFormat>Widescreen</PresentationFormat>
  <Paragraphs>57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Old Standard TT</vt:lpstr>
      <vt:lpstr>Office Theme</vt:lpstr>
      <vt:lpstr>Ecovent Vent Assembly Instructions</vt:lpstr>
      <vt:lpstr>Check for 8 magnets and 8 screws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Ecovent Vent Assembly Instructions</dc:title>
  <dc:creator>robert23kim</dc:creator>
  <cp:lastModifiedBy>crollins</cp:lastModifiedBy>
  <cp:revision>5</cp:revision>
  <dcterms:created xsi:type="dcterms:W3CDTF">2016-03-29T19:27:20Z</dcterms:created>
  <dcterms:modified xsi:type="dcterms:W3CDTF">2016-04-01T18:22:57Z</dcterms:modified>
</cp:coreProperties>
</file>